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83" r:id="rId2"/>
    <p:sldId id="287" r:id="rId3"/>
    <p:sldId id="256" r:id="rId4"/>
    <p:sldId id="269" r:id="rId5"/>
    <p:sldId id="261" r:id="rId6"/>
    <p:sldId id="284" r:id="rId7"/>
    <p:sldId id="272" r:id="rId8"/>
    <p:sldId id="273" r:id="rId9"/>
    <p:sldId id="275" r:id="rId10"/>
    <p:sldId id="274" r:id="rId11"/>
    <p:sldId id="276" r:id="rId12"/>
    <p:sldId id="277" r:id="rId13"/>
    <p:sldId id="286" r:id="rId14"/>
    <p:sldId id="279" r:id="rId15"/>
    <p:sldId id="278" r:id="rId16"/>
    <p:sldId id="280" r:id="rId17"/>
    <p:sldId id="281" r:id="rId18"/>
    <p:sldId id="285" r:id="rId1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13" autoAdjust="0"/>
    <p:restoredTop sz="94707" autoAdjust="0"/>
  </p:normalViewPr>
  <p:slideViewPr>
    <p:cSldViewPr>
      <p:cViewPr varScale="1">
        <p:scale>
          <a:sx n="85" d="100"/>
          <a:sy n="85" d="100"/>
        </p:scale>
        <p:origin x="42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FBDEBB8-634C-4111-8023-E4BC54C80A1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CA42B8D-B8C7-4B37-AF65-CBBBD2D73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77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01BB5B1-92BD-4897-A4B9-8B9B0D6712D5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80BDBA-7BB9-499F-BAE2-9A2A9BE7E0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1252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4E638-0637-4C07-B675-CC7DE43F2A51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6E4AE-CD52-4B2E-98EC-480493756F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2B9E0-209B-4DA3-B480-1287B92A0D92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D4C94-5C92-432D-9F0E-C4638CC687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7D309-ADD1-491C-803B-50725A71CA16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32E16-8975-4D6F-9A13-9FF06CBEC5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EF63A-445D-464E-9CE7-BB54DE911843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D2FF6-B76E-4208-8328-3ABE03D67B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FBD27-380F-4FB6-8188-10AE2F135D0A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33643-E4BD-4CD7-ACC1-043A367CB4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7CCA4-BA29-4955-A879-B15E958A23EA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2DBBA-275E-4690-BF84-53AF2323CA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615D7-58D2-447A-9693-5C692253AB69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09BD2-0F80-47E7-8BAB-49DD22884F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6AD09-251B-4C23-81A9-0913E2577040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92C11-9A48-483F-A1F7-9C011B6E0A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B1F0D-B3B4-4607-A6BA-1BA8F01BF355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49896-D748-4147-93FD-394747161C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71184-BE34-4033-82E0-EAC73FFA5D75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94F59-B230-43AA-A808-CF55475EC0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D6A64-6A1F-42E8-AC39-561D5892621C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5FE8A-9E57-499C-B3DB-74D23ECB52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0C7386-91BA-4188-AB2C-458270965862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C27455-77E2-4C5E-8FF3-8F8F51D552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75" r:id="rId8"/>
    <p:sldLayoutId id="2147483676" r:id="rId9"/>
    <p:sldLayoutId id="2147483667" r:id="rId10"/>
    <p:sldLayoutId id="214748367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000" dirty="0" smtClean="0"/>
              <a:t>Please get out something to write with</a:t>
            </a:r>
            <a:r>
              <a:rPr lang="en-US" sz="3000" dirty="0" smtClean="0"/>
              <a:t>…</a:t>
            </a:r>
          </a:p>
          <a:p>
            <a:pPr marL="0" indent="0">
              <a:buNone/>
            </a:pPr>
            <a:r>
              <a:rPr lang="en-US" sz="3000" dirty="0" smtClean="0"/>
              <a:t>We </a:t>
            </a:r>
            <a:r>
              <a:rPr lang="en-US" sz="3000" dirty="0" smtClean="0"/>
              <a:t>will be taking notes for our new Unit- Narrative Non-fiction</a:t>
            </a:r>
            <a:endParaRPr lang="en-US" sz="3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7200" dirty="0" smtClean="0"/>
              <a:t>Good Things…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72049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/>
              <a:t>Memoir</a:t>
            </a:r>
            <a:br>
              <a:rPr lang="en-US" sz="4000" dirty="0" smtClean="0"/>
            </a:br>
            <a:endParaRPr lang="en-US" sz="4000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514600"/>
            <a:ext cx="8229600" cy="3962400"/>
          </a:xfrm>
        </p:spPr>
        <p:txBody>
          <a:bodyPr>
            <a:normAutofit/>
          </a:bodyPr>
          <a:lstStyle/>
          <a:p>
            <a:r>
              <a:rPr lang="en-US" dirty="0" smtClean="0"/>
              <a:t>Written in </a:t>
            </a:r>
            <a:r>
              <a:rPr lang="en-US" b="1" dirty="0" smtClean="0"/>
              <a:t>1</a:t>
            </a:r>
            <a:r>
              <a:rPr lang="en-US" b="1" baseline="30000" dirty="0" smtClean="0"/>
              <a:t>st</a:t>
            </a:r>
            <a:r>
              <a:rPr lang="en-US" b="1" dirty="0" smtClean="0"/>
              <a:t> person point of view </a:t>
            </a:r>
          </a:p>
          <a:p>
            <a:r>
              <a:rPr lang="en-US" dirty="0" smtClean="0"/>
              <a:t>Captures </a:t>
            </a:r>
            <a:r>
              <a:rPr lang="en-US" b="1" dirty="0" smtClean="0"/>
              <a:t>certain highlights or meaningful moments </a:t>
            </a:r>
            <a:r>
              <a:rPr lang="en-US" dirty="0" smtClean="0"/>
              <a:t>in one’s past</a:t>
            </a:r>
          </a:p>
          <a:p>
            <a:r>
              <a:rPr lang="en-US" b="1" dirty="0" smtClean="0"/>
              <a:t>Contemplation of the meaning of that event </a:t>
            </a:r>
            <a:r>
              <a:rPr lang="en-US" dirty="0" smtClean="0"/>
              <a:t>at the time of the writing of the memoir</a:t>
            </a:r>
          </a:p>
          <a:p>
            <a:r>
              <a:rPr lang="en-US" dirty="0" smtClean="0"/>
              <a:t>Much </a:t>
            </a:r>
            <a:r>
              <a:rPr lang="en-US" b="1" dirty="0" smtClean="0"/>
              <a:t>more emotional and connects the writer to someone or something that had an impact on their life</a:t>
            </a:r>
          </a:p>
          <a:p>
            <a:r>
              <a:rPr lang="en-US" dirty="0" smtClean="0"/>
              <a:t>Often gives </a:t>
            </a:r>
            <a:r>
              <a:rPr lang="en-US" b="1" dirty="0" smtClean="0"/>
              <a:t>historical information about the society &amp; culture of the time</a:t>
            </a:r>
          </a:p>
          <a:p>
            <a:endParaRPr lang="en-US" dirty="0" smtClean="0"/>
          </a:p>
        </p:txBody>
      </p:sp>
      <p:pic>
        <p:nvPicPr>
          <p:cNvPr id="22532" name="Picture 4" descr="http://d202m5krfqbpi5.cloudfront.net/books/1349022325l/97393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304800"/>
            <a:ext cx="1363663" cy="2057400"/>
          </a:xfrm>
          <a:prstGeom prst="rect">
            <a:avLst/>
          </a:prstGeom>
          <a:noFill/>
        </p:spPr>
      </p:pic>
      <p:pic>
        <p:nvPicPr>
          <p:cNvPr id="22534" name="Picture 6" descr="http://1.bp.blogspot.com/-QyCKuDpciHI/UA6p-aKIGuI/AAAAAAAAIvA/9TipMh8Bjjc/s1600/Paul-Hoffman-02-King%27s-Gambit-book-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52400"/>
            <a:ext cx="1443038" cy="2209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/>
              <a:t>Characteristics of a Memoir</a:t>
            </a:r>
            <a:br>
              <a:rPr lang="en-US" sz="4000" dirty="0" smtClean="0"/>
            </a:br>
            <a:r>
              <a:rPr lang="en-US" sz="4000" dirty="0" smtClean="0"/>
              <a:t>Continued…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789237"/>
            <a:ext cx="7924800" cy="40687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b="1" dirty="0" smtClean="0"/>
              <a:t>Narrative structure</a:t>
            </a:r>
            <a:r>
              <a:rPr lang="en-US" sz="2800" dirty="0"/>
              <a:t>:</a:t>
            </a:r>
            <a:r>
              <a:rPr lang="en-US" sz="2800" dirty="0" smtClean="0"/>
              <a:t>  It contains storytelling elements like setting, plot, imagery, characterization, foreshadowing/flashback, and symbolism</a:t>
            </a:r>
            <a:r>
              <a:rPr lang="en-US" sz="2800" dirty="0"/>
              <a:t>.</a:t>
            </a:r>
            <a:endParaRPr lang="en-US" sz="2800" dirty="0" smtClean="0"/>
          </a:p>
          <a:p>
            <a:pPr marL="0" indent="0">
              <a:lnSpc>
                <a:spcPct val="80000"/>
              </a:lnSpc>
              <a:buNone/>
            </a:pPr>
            <a:endParaRPr lang="en-US" sz="2800" dirty="0" smtClean="0"/>
          </a:p>
          <a:p>
            <a:pPr>
              <a:lnSpc>
                <a:spcPct val="80000"/>
              </a:lnSpc>
            </a:pPr>
            <a:r>
              <a:rPr lang="en-US" sz="2800" dirty="0" smtClean="0"/>
              <a:t>Fictional quality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752600"/>
            <a:ext cx="8915400" cy="4572000"/>
          </a:xfrm>
        </p:spPr>
        <p:txBody>
          <a:bodyPr/>
          <a:lstStyle/>
          <a:p>
            <a:r>
              <a:rPr lang="en-US" sz="2000" dirty="0" smtClean="0"/>
              <a:t> </a:t>
            </a:r>
            <a:r>
              <a:rPr lang="en-US" sz="2000" b="1" u="sng" dirty="0" smtClean="0"/>
              <a:t>Imagery-</a:t>
            </a:r>
            <a:endParaRPr lang="en-US" sz="2000" dirty="0" smtClean="0"/>
          </a:p>
          <a:p>
            <a:r>
              <a:rPr lang="en-US" sz="2000" dirty="0" smtClean="0"/>
              <a:t>Language that uses the five senses to paint a picture in the readers mind.</a:t>
            </a:r>
          </a:p>
          <a:p>
            <a:pPr lvl="1">
              <a:buFont typeface="Symbol" pitchFamily="18" charset="2"/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“The afternoon sun penetrated the mass of honeysuckle that covered the porch and fell on my upturned face.”</a:t>
            </a:r>
          </a:p>
          <a:p>
            <a:pPr lvl="1">
              <a:buFont typeface="Symbol" pitchFamily="18" charset="2"/>
              <a:buNone/>
            </a:pPr>
            <a:r>
              <a:rPr lang="en-US" sz="2000" dirty="0" smtClean="0"/>
              <a:t>						- from </a:t>
            </a:r>
            <a:r>
              <a:rPr lang="en-US" sz="2000" i="1" dirty="0" smtClean="0"/>
              <a:t>The Story of My </a:t>
            </a:r>
            <a:r>
              <a:rPr lang="en-US" sz="2000" i="1" dirty="0" smtClean="0"/>
              <a:t>Life                                                          </a:t>
            </a:r>
            <a:r>
              <a:rPr lang="en-US" sz="2000" i="1" dirty="0"/>
              <a:t> </a:t>
            </a:r>
            <a:r>
              <a:rPr lang="en-US" sz="2000" i="1" dirty="0" smtClean="0"/>
              <a:t>    </a:t>
            </a:r>
          </a:p>
          <a:p>
            <a:pPr lvl="1">
              <a:buFont typeface="Symbol" pitchFamily="18" charset="2"/>
              <a:buNone/>
            </a:pPr>
            <a:r>
              <a:rPr lang="en-US" sz="2000" i="1" dirty="0"/>
              <a:t> </a:t>
            </a:r>
            <a:r>
              <a:rPr lang="en-US" sz="2000" i="1" dirty="0" smtClean="0"/>
              <a:t>                                                                                                                   </a:t>
            </a:r>
            <a:r>
              <a:rPr lang="en-US" sz="2000" dirty="0" smtClean="0"/>
              <a:t>by </a:t>
            </a:r>
            <a:r>
              <a:rPr lang="en-US" sz="2000" dirty="0" smtClean="0"/>
              <a:t>Helen </a:t>
            </a:r>
            <a:r>
              <a:rPr lang="en-US" sz="2000" dirty="0" smtClean="0"/>
              <a:t>Keller</a:t>
            </a:r>
            <a:endParaRPr lang="en-US" sz="2000" dirty="0" smtClean="0"/>
          </a:p>
          <a:p>
            <a:r>
              <a:rPr lang="en-US" sz="2000" b="1" u="sng" dirty="0" smtClean="0"/>
              <a:t>Simile-</a:t>
            </a:r>
            <a:r>
              <a:rPr lang="en-US" sz="2000" dirty="0" smtClean="0"/>
              <a:t>  </a:t>
            </a:r>
          </a:p>
          <a:p>
            <a:r>
              <a:rPr lang="en-US" sz="2000" dirty="0" smtClean="0"/>
              <a:t>Comparing two things using “like” or “as”</a:t>
            </a:r>
          </a:p>
          <a:p>
            <a:r>
              <a:rPr lang="en-US" sz="2000" b="1" u="sng" dirty="0" smtClean="0"/>
              <a:t>Metaphor</a:t>
            </a:r>
            <a:r>
              <a:rPr lang="en-US" sz="2000" dirty="0" smtClean="0"/>
              <a:t>-  </a:t>
            </a:r>
          </a:p>
          <a:p>
            <a:r>
              <a:rPr lang="en-US" sz="2000" dirty="0" smtClean="0"/>
              <a:t>Comparing two things directly without a comparison word.</a:t>
            </a:r>
          </a:p>
          <a:p>
            <a:pPr>
              <a:buFont typeface="Symbol" pitchFamily="18" charset="2"/>
              <a:buNone/>
            </a:pPr>
            <a:r>
              <a:rPr lang="en-US" sz="2000" dirty="0" smtClean="0"/>
              <a:t>	</a:t>
            </a:r>
            <a:r>
              <a:rPr lang="en-US" sz="2000" dirty="0" smtClean="0">
                <a:solidFill>
                  <a:srgbClr val="C00000"/>
                </a:solidFill>
              </a:rPr>
              <a:t>“Like a jewel under a bright light, Houdini responded to attention by revealing brilliant new facets.”</a:t>
            </a:r>
          </a:p>
          <a:p>
            <a:pPr>
              <a:buFont typeface="Symbol" pitchFamily="18" charset="2"/>
              <a:buNone/>
            </a:pPr>
            <a:r>
              <a:rPr lang="en-US" sz="2000" dirty="0" smtClean="0"/>
              <a:t>					</a:t>
            </a:r>
            <a:r>
              <a:rPr lang="en-US" sz="2000" dirty="0" smtClean="0"/>
              <a:t>- </a:t>
            </a:r>
            <a:r>
              <a:rPr lang="en-US" sz="2000" dirty="0" smtClean="0"/>
              <a:t>from </a:t>
            </a:r>
            <a:r>
              <a:rPr lang="en-US" sz="2000" i="1" dirty="0" smtClean="0"/>
              <a:t>Spellbinder: The Life </a:t>
            </a:r>
            <a:r>
              <a:rPr lang="en-US" sz="2000" i="1" dirty="0" smtClean="0"/>
              <a:t>of Harry Houdini</a:t>
            </a:r>
            <a:r>
              <a:rPr lang="en-US" sz="2000" dirty="0" smtClean="0"/>
              <a:t> </a:t>
            </a:r>
          </a:p>
          <a:p>
            <a:pPr>
              <a:buFont typeface="Symbol" pitchFamily="18" charset="2"/>
              <a:buNone/>
            </a:pPr>
            <a:r>
              <a:rPr lang="en-US" sz="2000" dirty="0" smtClean="0"/>
              <a:t>							by Tom </a:t>
            </a:r>
            <a:r>
              <a:rPr lang="en-US" sz="2000" dirty="0" err="1" smtClean="0"/>
              <a:t>Lalicki</a:t>
            </a:r>
            <a:endParaRPr lang="en-US" sz="2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Literary Language and Devices found in Non-fiction Narratives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2514600"/>
            <a:ext cx="8382000" cy="3962400"/>
          </a:xfrm>
        </p:spPr>
        <p:txBody>
          <a:bodyPr/>
          <a:lstStyle/>
          <a:p>
            <a:pPr marL="0" indent="0">
              <a:buNone/>
            </a:pPr>
            <a:r>
              <a:rPr lang="en-US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Hyperbole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exaggeration used for 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effect</a:t>
            </a:r>
          </a:p>
          <a:p>
            <a:pPr marL="0" indent="0">
              <a:buNone/>
            </a:pPr>
            <a:r>
              <a:rPr lang="en-US" dirty="0" smtClean="0"/>
              <a:t>              “He </a:t>
            </a:r>
            <a:r>
              <a:rPr lang="en-US" dirty="0"/>
              <a:t>was so tall he could touch the </a:t>
            </a:r>
            <a:r>
              <a:rPr lang="en-US" dirty="0" smtClean="0"/>
              <a:t>clouds.”</a:t>
            </a:r>
          </a:p>
          <a:p>
            <a:pPr marL="0" indent="0">
              <a:buNone/>
            </a:pPr>
            <a:endParaRPr lang="en-US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u="sng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Personification</a:t>
            </a:r>
            <a:r>
              <a:rPr lang="en-US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:  to </a:t>
            </a:r>
            <a:r>
              <a:rPr lang="en-US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give </a:t>
            </a:r>
            <a:r>
              <a:rPr lang="en-US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human characteristics </a:t>
            </a:r>
            <a:r>
              <a:rPr lang="en-US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to something </a:t>
            </a:r>
            <a:r>
              <a:rPr lang="en-US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that </a:t>
            </a:r>
            <a:r>
              <a:rPr lang="en-US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is not </a:t>
            </a:r>
            <a:r>
              <a:rPr lang="en-US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human.</a:t>
            </a:r>
          </a:p>
          <a:p>
            <a:pPr marL="0" indent="0">
              <a:buNone/>
            </a:pPr>
            <a:r>
              <a:rPr lang="en-US" dirty="0" smtClean="0"/>
              <a:t>      “</a:t>
            </a:r>
            <a:r>
              <a:rPr lang="en-US" dirty="0" smtClean="0"/>
              <a:t>The </a:t>
            </a:r>
            <a:r>
              <a:rPr lang="en-US" dirty="0"/>
              <a:t>flowers danced in the </a:t>
            </a:r>
            <a:r>
              <a:rPr lang="en-US" dirty="0" smtClean="0"/>
              <a:t>wind as the </a:t>
            </a:r>
            <a:r>
              <a:rPr lang="en-US" dirty="0"/>
              <a:t>friendly </a:t>
            </a:r>
            <a:r>
              <a:rPr lang="en-US" dirty="0" smtClean="0"/>
              <a:t>gates 	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welcomed </a:t>
            </a:r>
            <a:r>
              <a:rPr lang="en-US" dirty="0"/>
              <a:t>us</a:t>
            </a:r>
            <a:r>
              <a:rPr lang="en-US" dirty="0" smtClean="0"/>
              <a:t>.”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u="sng" dirty="0" smtClean="0"/>
              <a:t>Dialogue</a:t>
            </a:r>
            <a:r>
              <a:rPr lang="en-US" dirty="0" smtClean="0"/>
              <a:t>: conversation </a:t>
            </a:r>
            <a:r>
              <a:rPr lang="en-US" dirty="0"/>
              <a:t>between two or more people as a feature </a:t>
            </a:r>
            <a:r>
              <a:rPr lang="en-US" dirty="0" smtClean="0"/>
              <a:t>of </a:t>
            </a:r>
            <a:r>
              <a:rPr lang="en-US" dirty="0"/>
              <a:t>a book, play, or movie.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Literary Language and Devices continued…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831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 it’s your turn…</a:t>
            </a:r>
          </a:p>
        </p:txBody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Read the following excerpts and decide whether they are from a biography, autobiography or a memoir.</a:t>
            </a:r>
          </a:p>
        </p:txBody>
      </p:sp>
      <p:pic>
        <p:nvPicPr>
          <p:cNvPr id="33797" name="Picture 5" descr="Spinelli-yo-yo-186x3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3657600"/>
            <a:ext cx="1747838" cy="2819400"/>
          </a:xfrm>
          <a:prstGeom prst="rect">
            <a:avLst/>
          </a:prstGeom>
          <a:noFill/>
        </p:spPr>
      </p:pic>
      <p:pic>
        <p:nvPicPr>
          <p:cNvPr id="33799" name="Picture 7" descr="http://img1.imagesbn.com/p/9780385340694_p0_v1_s260x4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3886200"/>
            <a:ext cx="1773238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/>
          </p:cNvSpPr>
          <p:nvPr>
            <p:ph type="title"/>
          </p:nvPr>
        </p:nvSpPr>
        <p:spPr>
          <a:xfrm>
            <a:off x="609600" y="4419600"/>
            <a:ext cx="8229600" cy="990600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Biography</a:t>
            </a:r>
          </a:p>
        </p:txBody>
      </p:sp>
      <p:pic>
        <p:nvPicPr>
          <p:cNvPr id="31750" name="Picture 6" descr="JK Rowli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228600"/>
            <a:ext cx="6858000" cy="4419600"/>
          </a:xfrm>
        </p:spPr>
      </p:pic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1524000" y="5410200"/>
            <a:ext cx="64008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500">
                <a:solidFill>
                  <a:schemeClr val="accent2"/>
                </a:solidFill>
              </a:rPr>
              <a:t>How do you know?  </a:t>
            </a:r>
            <a:br>
              <a:rPr lang="en-US" sz="2500">
                <a:solidFill>
                  <a:schemeClr val="accent2"/>
                </a:solidFill>
              </a:rPr>
            </a:br>
            <a:r>
              <a:rPr lang="en-US" sz="2500">
                <a:solidFill>
                  <a:schemeClr val="accent2"/>
                </a:solidFill>
              </a:rPr>
              <a:t>Look for clues in the writing, such as point of 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2" name="Rectangle 6"/>
          <p:cNvSpPr>
            <a:spLocks noGrp="1"/>
          </p:cNvSpPr>
          <p:nvPr>
            <p:ph type="title"/>
          </p:nvPr>
        </p:nvSpPr>
        <p:spPr>
          <a:xfrm>
            <a:off x="533400" y="3352800"/>
            <a:ext cx="8229600" cy="1252538"/>
          </a:xfrm>
        </p:spPr>
        <p:txBody>
          <a:bodyPr/>
          <a:lstStyle/>
          <a:p>
            <a:r>
              <a:rPr lang="en-US" smtClean="0">
                <a:solidFill>
                  <a:schemeClr val="accent2"/>
                </a:solidFill>
              </a:rPr>
              <a:t>Memoir</a:t>
            </a:r>
          </a:p>
        </p:txBody>
      </p:sp>
      <p:sp>
        <p:nvSpPr>
          <p:cNvPr id="34823" name="Rectangle 7"/>
          <p:cNvSpPr>
            <a:spLocks noGrp="1"/>
          </p:cNvSpPr>
          <p:nvPr>
            <p:ph sz="half" idx="4294967295"/>
          </p:nvPr>
        </p:nvSpPr>
        <p:spPr bwMode="auto">
          <a:xfrm>
            <a:off x="1447800" y="4419600"/>
            <a:ext cx="6629400" cy="1622425"/>
          </a:xfrm>
          <a:prstGeom prst="rect">
            <a:avLst/>
          </a:prstGeom>
        </p:spPr>
        <p:txBody>
          <a:bodyPr/>
          <a:lstStyle/>
          <a:p>
            <a:pPr algn="ctr">
              <a:buFont typeface="Symbol" pitchFamily="18" charset="2"/>
              <a:buNone/>
            </a:pPr>
            <a:r>
              <a:rPr lang="en-US" sz="2500" dirty="0" smtClean="0"/>
              <a:t>How do you know?  </a:t>
            </a:r>
          </a:p>
          <a:p>
            <a:pPr algn="ctr">
              <a:buFont typeface="Symbol" pitchFamily="18" charset="2"/>
              <a:buNone/>
            </a:pPr>
            <a:r>
              <a:rPr lang="en-US" sz="2500" dirty="0" smtClean="0"/>
              <a:t>How can you tell if it’s a memoir or an autobiography?</a:t>
            </a:r>
          </a:p>
          <a:p>
            <a:pPr algn="ctr">
              <a:buFont typeface="Symbol" pitchFamily="18" charset="2"/>
              <a:buNone/>
            </a:pPr>
            <a:r>
              <a:rPr lang="en-US" sz="2500" dirty="0" smtClean="0"/>
              <a:t>Look at the point of view</a:t>
            </a:r>
          </a:p>
          <a:p>
            <a:pPr algn="ctr">
              <a:buFont typeface="Symbol" pitchFamily="18" charset="2"/>
              <a:buNone/>
            </a:pPr>
            <a:r>
              <a:rPr lang="en-US" sz="2500" dirty="0" smtClean="0"/>
              <a:t>Look at the title</a:t>
            </a:r>
          </a:p>
        </p:txBody>
      </p:sp>
      <p:pic>
        <p:nvPicPr>
          <p:cNvPr id="34825" name="Picture 9" descr="No Pretty Pictures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28600"/>
            <a:ext cx="7391400" cy="356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4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48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48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/>
          </p:cNvSpPr>
          <p:nvPr>
            <p:ph type="title"/>
          </p:nvPr>
        </p:nvSpPr>
        <p:spPr>
          <a:xfrm>
            <a:off x="304800" y="3581400"/>
            <a:ext cx="8229600" cy="1252538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Autobiography</a:t>
            </a:r>
          </a:p>
        </p:txBody>
      </p:sp>
      <p:sp>
        <p:nvSpPr>
          <p:cNvPr id="37893" name="Rectangle 5"/>
          <p:cNvSpPr>
            <a:spLocks noGrp="1"/>
          </p:cNvSpPr>
          <p:nvPr>
            <p:ph sz="half" idx="4294967295"/>
          </p:nvPr>
        </p:nvSpPr>
        <p:spPr bwMode="auto">
          <a:xfrm>
            <a:off x="838200" y="4572000"/>
            <a:ext cx="7467600" cy="2003425"/>
          </a:xfrm>
          <a:prstGeom prst="rect">
            <a:avLst/>
          </a:prstGeom>
        </p:spPr>
        <p:txBody>
          <a:bodyPr/>
          <a:lstStyle/>
          <a:p>
            <a:pPr algn="ctr">
              <a:buFont typeface="Symbol" pitchFamily="18" charset="2"/>
              <a:buNone/>
            </a:pPr>
            <a:r>
              <a:rPr lang="en-US" sz="2000" dirty="0" smtClean="0"/>
              <a:t>How do you know?  </a:t>
            </a:r>
          </a:p>
          <a:p>
            <a:pPr algn="ctr">
              <a:buFont typeface="Symbol" pitchFamily="18" charset="2"/>
              <a:buNone/>
            </a:pPr>
            <a:r>
              <a:rPr lang="en-US" sz="2000" dirty="0" smtClean="0"/>
              <a:t>Look at the point of view.  </a:t>
            </a:r>
          </a:p>
          <a:p>
            <a:pPr algn="ctr">
              <a:buFont typeface="Symbol" pitchFamily="18" charset="2"/>
              <a:buNone/>
            </a:pPr>
            <a:r>
              <a:rPr lang="en-US" sz="2000" dirty="0" smtClean="0"/>
              <a:t>How can you tell if its an autobiography or a memoir?  </a:t>
            </a:r>
          </a:p>
          <a:p>
            <a:pPr algn="ctr">
              <a:buFont typeface="Symbol" pitchFamily="18" charset="2"/>
              <a:buNone/>
            </a:pPr>
            <a:r>
              <a:rPr lang="en-US" sz="2000" dirty="0" smtClean="0"/>
              <a:t>Look at the title.  Based on the title we can infer that this story will</a:t>
            </a:r>
          </a:p>
          <a:p>
            <a:pPr algn="ctr">
              <a:buFont typeface="Symbol" pitchFamily="18" charset="2"/>
              <a:buNone/>
            </a:pPr>
            <a:r>
              <a:rPr lang="en-US" sz="2000" dirty="0" smtClean="0"/>
              <a:t>focus on his whole life and career, not just his childhood or one</a:t>
            </a:r>
          </a:p>
          <a:p>
            <a:pPr algn="ctr">
              <a:buFont typeface="Symbol" pitchFamily="18" charset="2"/>
              <a:buNone/>
            </a:pPr>
            <a:r>
              <a:rPr lang="en-US" sz="2000" dirty="0" smtClean="0"/>
              <a:t>specific part of his life.</a:t>
            </a:r>
          </a:p>
        </p:txBody>
      </p:sp>
      <p:pic>
        <p:nvPicPr>
          <p:cNvPr id="37895" name="Picture 7" descr="tony hawk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0"/>
            <a:ext cx="6477000" cy="400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7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7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78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78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78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the remainder of class…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76654" y="2679192"/>
            <a:ext cx="7705345" cy="3447288"/>
          </a:xfrm>
        </p:spPr>
        <p:txBody>
          <a:bodyPr/>
          <a:lstStyle/>
          <a:p>
            <a:r>
              <a:rPr lang="en-US" sz="3000" dirty="0" smtClean="0"/>
              <a:t>Read your SSR book.</a:t>
            </a:r>
          </a:p>
          <a:p>
            <a:r>
              <a:rPr lang="en-US" sz="3000" dirty="0" smtClean="0"/>
              <a:t>Work on your SSR One Pager (5 point bonus if turned in by tomorrow) Final due date by Friday.</a:t>
            </a:r>
          </a:p>
          <a:p>
            <a:r>
              <a:rPr lang="en-US" sz="3000" dirty="0" smtClean="0"/>
              <a:t>Work on your Lesson 3 vocabulary homework.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428913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57200"/>
            <a:ext cx="8305800" cy="5791200"/>
          </a:xfrm>
        </p:spPr>
        <p:txBody>
          <a:bodyPr/>
          <a:lstStyle/>
          <a:p>
            <a:pPr eaLnBrk="1" hangingPunct="1"/>
            <a:r>
              <a:rPr lang="en-US" sz="4000" dirty="0"/>
              <a:t>Today, we will begin </a:t>
            </a:r>
            <a:r>
              <a:rPr lang="en-US" sz="4000" dirty="0" smtClean="0"/>
              <a:t>discussing</a:t>
            </a:r>
            <a:r>
              <a:rPr lang="en-US" sz="4000" dirty="0" smtClean="0"/>
              <a:t> </a:t>
            </a:r>
            <a:r>
              <a:rPr lang="en-US" sz="4000" dirty="0"/>
              <a:t>our new unit- Narrative </a:t>
            </a:r>
            <a:r>
              <a:rPr lang="en-US" sz="4000" dirty="0" smtClean="0"/>
              <a:t>Nonfiction…</a:t>
            </a:r>
            <a:endParaRPr lang="en-US" sz="4000" dirty="0"/>
          </a:p>
          <a:p>
            <a:pPr eaLnBrk="1" hangingPunct="1">
              <a:buFont typeface="Wingdings 2" pitchFamily="18" charset="2"/>
              <a:buNone/>
            </a:pPr>
            <a:endParaRPr lang="en-US" dirty="0"/>
          </a:p>
          <a:p>
            <a:pPr eaLnBrk="1" hangingPunct="1">
              <a:buFont typeface="Wingdings 2" pitchFamily="18" charset="2"/>
              <a:buNone/>
            </a:pPr>
            <a:r>
              <a:rPr lang="en-US" dirty="0"/>
              <a:t>	</a:t>
            </a:r>
            <a:endParaRPr lang="en-US" dirty="0" smtClean="0"/>
          </a:p>
          <a:p>
            <a:pPr eaLnBrk="1" hangingPunct="1">
              <a:buFont typeface="Wingdings 2" pitchFamily="18" charset="2"/>
              <a:buNone/>
            </a:pPr>
            <a:endParaRPr lang="en-US" dirty="0"/>
          </a:p>
          <a:p>
            <a:pPr eaLnBrk="1" hangingPunct="1">
              <a:buFont typeface="Wingdings 2" pitchFamily="18" charset="2"/>
              <a:buNone/>
            </a:pPr>
            <a:r>
              <a:rPr lang="en-US" dirty="0" smtClean="0"/>
              <a:t>First</a:t>
            </a:r>
            <a:r>
              <a:rPr lang="en-US" dirty="0"/>
              <a:t>, let’s see what you remember from last year. </a:t>
            </a:r>
            <a:r>
              <a:rPr lang="en-US" dirty="0">
                <a:sym typeface="Wingdings" panose="05000000000000000000" pitchFamily="2" charset="2"/>
              </a:rPr>
              <a:t></a:t>
            </a:r>
          </a:p>
          <a:p>
            <a:pPr eaLnBrk="1" hangingPunct="1">
              <a:buFont typeface="Wingdings 2" pitchFamily="18" charset="2"/>
              <a:buNone/>
            </a:pPr>
            <a:endParaRPr lang="en-US" dirty="0">
              <a:sym typeface="Wingdings" panose="05000000000000000000" pitchFamily="2" charset="2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dirty="0">
                <a:sym typeface="Wingdings" panose="05000000000000000000" pitchFamily="2" charset="2"/>
              </a:rPr>
              <a:t>	Please get out your device.  If you do not have a device with you, find someone to partner </a:t>
            </a:r>
            <a:r>
              <a:rPr lang="en-US" dirty="0" smtClean="0">
                <a:sym typeface="Wingdings" panose="05000000000000000000" pitchFamily="2" charset="2"/>
              </a:rPr>
              <a:t>with.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444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066800"/>
            <a:ext cx="7772400" cy="17795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Non-fiction Narrative</a:t>
            </a:r>
            <a:endParaRPr lang="en-US" dirty="0"/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1295400" y="3505200"/>
            <a:ext cx="6400800" cy="2159000"/>
          </a:xfrm>
        </p:spPr>
        <p:txBody>
          <a:bodyPr/>
          <a:lstStyle/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</p:txBody>
      </p:sp>
      <p:pic>
        <p:nvPicPr>
          <p:cNvPr id="14340" name="Picture 4" descr="MP90044231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733800"/>
            <a:ext cx="3509963" cy="2339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Narrative Non- fiction can come in many forms: personal narrative, memoir, autobiography, and biography.</a:t>
            </a:r>
          </a:p>
          <a:p>
            <a:r>
              <a:rPr lang="en-US" sz="2800" dirty="0" smtClean="0"/>
              <a:t>Everyone has a story to tell. Personal experiences help our foundations for thought and make us unique.</a:t>
            </a:r>
          </a:p>
          <a:p>
            <a:endParaRPr lang="en-US" sz="2800" dirty="0" smtClean="0"/>
          </a:p>
        </p:txBody>
      </p:sp>
      <p:sp>
        <p:nvSpPr>
          <p:cNvPr id="1536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Important Concepts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2133600"/>
            <a:ext cx="7408863" cy="4495800"/>
          </a:xfrm>
        </p:spPr>
        <p:txBody>
          <a:bodyPr rtlCol="0"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en-US" b="1" dirty="0" smtClean="0"/>
              <a:t>Non-fiction</a:t>
            </a:r>
            <a:r>
              <a:rPr lang="en-US" dirty="0" smtClean="0"/>
              <a:t> is writing that tells us about real people, places, and events. 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US" dirty="0" smtClean="0"/>
              <a:t>Written to convey factual information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US" dirty="0" smtClean="0"/>
              <a:t>Non-fiction is </a:t>
            </a:r>
            <a:r>
              <a:rPr lang="en-US" b="1" dirty="0" smtClean="0"/>
              <a:t>real </a:t>
            </a:r>
            <a:r>
              <a:rPr lang="en-US" dirty="0" smtClean="0"/>
              <a:t>and can be verified by other sources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US" dirty="0" smtClean="0"/>
              <a:t>Narrative non-fiction in a type of REAL story that sounds like a fiction story.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US" dirty="0" smtClean="0"/>
              <a:t>Examples of Non-fiction writing:</a:t>
            </a:r>
          </a:p>
          <a:p>
            <a:pPr lvl="1" indent="-274320" fontAlgn="auto">
              <a:spcAft>
                <a:spcPts val="0"/>
              </a:spcAft>
              <a:defRPr/>
            </a:pPr>
            <a:r>
              <a:rPr lang="en-US" dirty="0" smtClean="0"/>
              <a:t>Newspaper articles</a:t>
            </a:r>
          </a:p>
          <a:p>
            <a:pPr lvl="1" indent="-274320" fontAlgn="auto">
              <a:spcAft>
                <a:spcPts val="0"/>
              </a:spcAft>
              <a:defRPr/>
            </a:pPr>
            <a:r>
              <a:rPr lang="en-US" dirty="0" smtClean="0"/>
              <a:t>Letters</a:t>
            </a:r>
          </a:p>
          <a:p>
            <a:pPr lvl="1" indent="-274320" fontAlgn="auto">
              <a:spcAft>
                <a:spcPts val="0"/>
              </a:spcAft>
              <a:defRPr/>
            </a:pPr>
            <a:r>
              <a:rPr lang="en-US" dirty="0" smtClean="0"/>
              <a:t>Essays</a:t>
            </a:r>
          </a:p>
          <a:p>
            <a:pPr lvl="1" indent="-274320" fontAlgn="auto">
              <a:spcAft>
                <a:spcPts val="0"/>
              </a:spcAft>
              <a:defRPr/>
            </a:pPr>
            <a:r>
              <a:rPr lang="en-US" dirty="0" smtClean="0"/>
              <a:t>Biographies</a:t>
            </a:r>
          </a:p>
          <a:p>
            <a:pPr lvl="1" indent="-274320" fontAlgn="auto">
              <a:spcAft>
                <a:spcPts val="0"/>
              </a:spcAft>
              <a:defRPr/>
            </a:pPr>
            <a:r>
              <a:rPr lang="en-US" dirty="0" smtClean="0"/>
              <a:t>Movie reviews</a:t>
            </a:r>
          </a:p>
          <a:p>
            <a:pPr lvl="1" indent="-274320" fontAlgn="auto">
              <a:spcAft>
                <a:spcPts val="0"/>
              </a:spcAft>
              <a:defRPr/>
            </a:pPr>
            <a:r>
              <a:rPr lang="en-US" dirty="0" smtClean="0"/>
              <a:t>Speeches</a:t>
            </a:r>
          </a:p>
          <a:p>
            <a:pPr lvl="1" indent="-274320" fontAlgn="auto">
              <a:spcAft>
                <a:spcPts val="0"/>
              </a:spcAft>
              <a:defRPr/>
            </a:pPr>
            <a:r>
              <a:rPr lang="en-US" dirty="0" smtClean="0"/>
              <a:t>advertising</a:t>
            </a:r>
          </a:p>
        </p:txBody>
      </p:sp>
      <p:sp>
        <p:nvSpPr>
          <p:cNvPr id="1638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 Fiction</a:t>
            </a:r>
          </a:p>
        </p:txBody>
      </p:sp>
      <p:pic>
        <p:nvPicPr>
          <p:cNvPr id="16388" name="Picture 4" descr="MP90031426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457200"/>
            <a:ext cx="2057400" cy="1131888"/>
          </a:xfrm>
          <a:prstGeom prst="rect">
            <a:avLst/>
          </a:prstGeom>
          <a:noFill/>
        </p:spPr>
      </p:pic>
      <p:pic>
        <p:nvPicPr>
          <p:cNvPr id="16391" name="Picture 7" descr="MP90044829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3886200"/>
            <a:ext cx="1520825" cy="2286000"/>
          </a:xfrm>
          <a:prstGeom prst="rect">
            <a:avLst/>
          </a:prstGeom>
          <a:noFill/>
        </p:spPr>
      </p:pic>
      <p:pic>
        <p:nvPicPr>
          <p:cNvPr id="16392" name="Picture 8" descr="MP900341398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304800"/>
            <a:ext cx="1087438" cy="15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Narrative non-fiction in a type </a:t>
            </a:r>
            <a:r>
              <a:rPr lang="en-US" dirty="0" smtClean="0"/>
              <a:t>of writing </a:t>
            </a:r>
            <a:r>
              <a:rPr lang="en-US" dirty="0"/>
              <a:t>that sounds like a fiction </a:t>
            </a:r>
            <a:r>
              <a:rPr lang="en-US" dirty="0" smtClean="0"/>
              <a:t>story, but is about </a:t>
            </a:r>
            <a:r>
              <a:rPr lang="en-US" dirty="0"/>
              <a:t>real people, places, and events.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Let’s look at the four different types…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what is Narrative Non-fiction?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95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Autobiography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67569" y="2895600"/>
            <a:ext cx="7408862" cy="3451225"/>
          </a:xfrm>
        </p:spPr>
        <p:txBody>
          <a:bodyPr rtlCol="0"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en-US" dirty="0" smtClean="0"/>
              <a:t>Writer is the subject and it’s an </a:t>
            </a:r>
            <a:r>
              <a:rPr lang="en-US" b="1" dirty="0" smtClean="0"/>
              <a:t>account of his/her own life</a:t>
            </a:r>
            <a:endParaRPr lang="en-US" dirty="0" smtClean="0"/>
          </a:p>
          <a:p>
            <a:pPr marL="274320" lvl="1" indent="-274320" fontAlgn="auto">
              <a:spcAft>
                <a:spcPts val="0"/>
              </a:spcAft>
              <a:defRPr/>
            </a:pPr>
            <a:r>
              <a:rPr lang="en-US" dirty="0" smtClean="0"/>
              <a:t>Written from </a:t>
            </a:r>
            <a:r>
              <a:rPr lang="en-US" b="1" dirty="0" smtClean="0"/>
              <a:t>1</a:t>
            </a:r>
            <a:r>
              <a:rPr lang="en-US" b="1" baseline="30000" dirty="0" smtClean="0"/>
              <a:t>st</a:t>
            </a:r>
            <a:r>
              <a:rPr lang="en-US" b="1" dirty="0" smtClean="0"/>
              <a:t> person point of view </a:t>
            </a:r>
            <a:r>
              <a:rPr lang="en-US" dirty="0" smtClean="0"/>
              <a:t>and uses pronouns “I” and “me”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US" dirty="0" smtClean="0"/>
              <a:t>Describes the subjects thoughts, feelings, &amp; opinions about his/her life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US" b="1" dirty="0" smtClean="0"/>
              <a:t>Based mostly on details from the subject’s own memories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US" dirty="0" smtClean="0"/>
              <a:t>Diary/Journal: Popular form of autobiography</a:t>
            </a:r>
          </a:p>
        </p:txBody>
      </p:sp>
      <p:pic>
        <p:nvPicPr>
          <p:cNvPr id="19460" name="Picture 4" descr="http://ecx.images-amazon.com/images/I/519HKX9M69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04800"/>
            <a:ext cx="1423988" cy="2362200"/>
          </a:xfrm>
          <a:prstGeom prst="rect">
            <a:avLst/>
          </a:prstGeom>
          <a:noFill/>
        </p:spPr>
      </p:pic>
      <p:pic>
        <p:nvPicPr>
          <p:cNvPr id="19462" name="Picture 6" descr="http://1.bp.blogspot.com/_rzGS0V4TI-g/S8eBGxGgoCI/AAAAAAAAAgk/vyvMjhk9myc/s320/400000000000000031053_s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304800"/>
            <a:ext cx="1439863" cy="2362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Biography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819400"/>
            <a:ext cx="8229600" cy="3505200"/>
          </a:xfrm>
        </p:spPr>
        <p:txBody>
          <a:bodyPr/>
          <a:lstStyle/>
          <a:p>
            <a:r>
              <a:rPr lang="en-US" dirty="0" smtClean="0"/>
              <a:t>History of a lifetime – </a:t>
            </a:r>
            <a:r>
              <a:rPr lang="en-US" b="1" dirty="0" smtClean="0"/>
              <a:t>Must cover entire life</a:t>
            </a:r>
          </a:p>
          <a:p>
            <a:r>
              <a:rPr lang="en-US" b="1" dirty="0" smtClean="0"/>
              <a:t>Covers the most important facts and events of someone’s life</a:t>
            </a:r>
          </a:p>
          <a:p>
            <a:r>
              <a:rPr lang="en-US" dirty="0" smtClean="0"/>
              <a:t>Contains anecdotes, memories, trips and cherished moments</a:t>
            </a:r>
          </a:p>
          <a:p>
            <a:r>
              <a:rPr lang="en-US" b="1" dirty="0" smtClean="0"/>
              <a:t>Written in 3</a:t>
            </a:r>
            <a:r>
              <a:rPr lang="en-US" b="1" baseline="30000" dirty="0" smtClean="0"/>
              <a:t>rd</a:t>
            </a:r>
            <a:r>
              <a:rPr lang="en-US" b="1" dirty="0" smtClean="0"/>
              <a:t> person point of view</a:t>
            </a:r>
            <a:endParaRPr lang="en-US" dirty="0" smtClean="0"/>
          </a:p>
          <a:p>
            <a:r>
              <a:rPr lang="en-US" dirty="0" smtClean="0"/>
              <a:t>Written from</a:t>
            </a:r>
            <a:r>
              <a:rPr lang="en-US" b="1" dirty="0"/>
              <a:t> </a:t>
            </a:r>
            <a:r>
              <a:rPr lang="en-US" b="1" dirty="0" smtClean="0"/>
              <a:t>Information from many sources</a:t>
            </a:r>
            <a:r>
              <a:rPr lang="en-US" dirty="0" smtClean="0"/>
              <a:t>, but sometimes includes details provided by the subject themselves.</a:t>
            </a:r>
          </a:p>
        </p:txBody>
      </p:sp>
      <p:pic>
        <p:nvPicPr>
          <p:cNvPr id="20484" name="Picture 4" descr="http://59fiftycap.files.wordpress.com/2008/10/lebron-james-biography-cover.jpg?w=3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28600"/>
            <a:ext cx="1525588" cy="2286000"/>
          </a:xfrm>
          <a:prstGeom prst="rect">
            <a:avLst/>
          </a:prstGeom>
          <a:noFill/>
        </p:spPr>
      </p:pic>
      <p:pic>
        <p:nvPicPr>
          <p:cNvPr id="20486" name="Picture 6" descr="http://cdn.cultofmac.com/wp-content/uploads/2011/08/1224907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381000"/>
            <a:ext cx="1554163" cy="2362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Personal Narrative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362200"/>
            <a:ext cx="8229600" cy="3124200"/>
          </a:xfrm>
        </p:spPr>
        <p:txBody>
          <a:bodyPr/>
          <a:lstStyle/>
          <a:p>
            <a:r>
              <a:rPr lang="en-US" b="1" dirty="0" smtClean="0"/>
              <a:t>Focus is on a particular event </a:t>
            </a:r>
            <a:r>
              <a:rPr lang="en-US" dirty="0" smtClean="0"/>
              <a:t>in a person/writer’s life</a:t>
            </a:r>
          </a:p>
          <a:p>
            <a:r>
              <a:rPr lang="en-US" dirty="0" smtClean="0"/>
              <a:t>Written from </a:t>
            </a:r>
            <a:r>
              <a:rPr lang="en-US" b="1" dirty="0" smtClean="0"/>
              <a:t>1</a:t>
            </a:r>
            <a:r>
              <a:rPr lang="en-US" b="1" baseline="30000" dirty="0" smtClean="0"/>
              <a:t>st</a:t>
            </a:r>
            <a:r>
              <a:rPr lang="en-US" b="1" dirty="0" smtClean="0"/>
              <a:t> person point of view</a:t>
            </a:r>
          </a:p>
          <a:p>
            <a:r>
              <a:rPr lang="en-US" dirty="0" smtClean="0"/>
              <a:t>Tells a story about </a:t>
            </a:r>
            <a:r>
              <a:rPr lang="en-US" b="1" dirty="0" smtClean="0"/>
              <a:t>real people &amp; events</a:t>
            </a:r>
          </a:p>
          <a:p>
            <a:r>
              <a:rPr lang="en-US" dirty="0" smtClean="0"/>
              <a:t>Short, non-fiction work usually dealing with a </a:t>
            </a:r>
            <a:r>
              <a:rPr lang="en-US" b="1" dirty="0" smtClean="0"/>
              <a:t>single subject</a:t>
            </a:r>
          </a:p>
        </p:txBody>
      </p:sp>
      <p:pic>
        <p:nvPicPr>
          <p:cNvPr id="21510" name="Picture 6" descr="MP900442488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4495800"/>
            <a:ext cx="2014538" cy="2133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1304</TotalTime>
  <Words>667</Words>
  <Application>Microsoft Office PowerPoint</Application>
  <PresentationFormat>On-screen Show (4:3)</PresentationFormat>
  <Paragraphs>106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Candara</vt:lpstr>
      <vt:lpstr>Symbol</vt:lpstr>
      <vt:lpstr>Wingdings</vt:lpstr>
      <vt:lpstr>Wingdings 2</vt:lpstr>
      <vt:lpstr>Waveform</vt:lpstr>
      <vt:lpstr>Good Things…</vt:lpstr>
      <vt:lpstr>PowerPoint Presentation</vt:lpstr>
      <vt:lpstr>Non-fiction Narrative</vt:lpstr>
      <vt:lpstr>Important Concepts</vt:lpstr>
      <vt:lpstr>Non- Fiction</vt:lpstr>
      <vt:lpstr>So what is Narrative Non-fiction?</vt:lpstr>
      <vt:lpstr>Autobiography</vt:lpstr>
      <vt:lpstr>Biography</vt:lpstr>
      <vt:lpstr>Personal Narrative</vt:lpstr>
      <vt:lpstr>Memoir </vt:lpstr>
      <vt:lpstr>Characteristics of a Memoir Continued…</vt:lpstr>
      <vt:lpstr>Literary Language and Devices found in Non-fiction Narratives</vt:lpstr>
      <vt:lpstr>Literary Language and Devices continued…</vt:lpstr>
      <vt:lpstr>Now it’s your turn…</vt:lpstr>
      <vt:lpstr>Biography</vt:lpstr>
      <vt:lpstr>Memoir</vt:lpstr>
      <vt:lpstr>Autobiography</vt:lpstr>
      <vt:lpstr>For the remainder of class…</vt:lpstr>
    </vt:vector>
  </TitlesOfParts>
  <Company>Uplift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Model User</dc:creator>
  <cp:lastModifiedBy>Rachel Holcomb</cp:lastModifiedBy>
  <cp:revision>42</cp:revision>
  <cp:lastPrinted>2015-10-06T19:33:21Z</cp:lastPrinted>
  <dcterms:created xsi:type="dcterms:W3CDTF">2010-10-12T15:47:07Z</dcterms:created>
  <dcterms:modified xsi:type="dcterms:W3CDTF">2016-10-12T12:19:14Z</dcterms:modified>
</cp:coreProperties>
</file>